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7102475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E3E"/>
    <a:srgbClr val="5C5C5C"/>
    <a:srgbClr val="007A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82" autoAdjust="0"/>
    <p:restoredTop sz="94636" autoAdjust="0"/>
  </p:normalViewPr>
  <p:slideViewPr>
    <p:cSldViewPr snapToGrid="0">
      <p:cViewPr varScale="1">
        <p:scale>
          <a:sx n="68" d="100"/>
          <a:sy n="68" d="100"/>
        </p:scale>
        <p:origin x="117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5408" tIns="47704" rIns="95408" bIns="47704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508"/>
          </a:xfrm>
          <a:prstGeom prst="rect">
            <a:avLst/>
          </a:prstGeom>
        </p:spPr>
        <p:txBody>
          <a:bodyPr vert="horz" lIns="95408" tIns="47704" rIns="95408" bIns="47704" rtlCol="0"/>
          <a:lstStyle>
            <a:lvl1pPr algn="r">
              <a:defRPr sz="1300"/>
            </a:lvl1pPr>
          </a:lstStyle>
          <a:p>
            <a:fld id="{D92DF259-CB59-40A5-91B8-3EB3E156EAED}" type="datetimeFigureOut">
              <a:rPr lang="fi-FI" smtClean="0"/>
              <a:t>8.9.2020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7938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08" tIns="47704" rIns="95408" bIns="47704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10248" y="4925408"/>
            <a:ext cx="5681980" cy="4029879"/>
          </a:xfrm>
          <a:prstGeom prst="rect">
            <a:avLst/>
          </a:prstGeom>
        </p:spPr>
        <p:txBody>
          <a:bodyPr vert="horz" lIns="95408" tIns="47704" rIns="95408" bIns="47704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5408" tIns="47704" rIns="95408" bIns="47704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3507"/>
          </a:xfrm>
          <a:prstGeom prst="rect">
            <a:avLst/>
          </a:prstGeom>
        </p:spPr>
        <p:txBody>
          <a:bodyPr vert="horz" lIns="95408" tIns="47704" rIns="95408" bIns="47704" rtlCol="0" anchor="b"/>
          <a:lstStyle>
            <a:lvl1pPr algn="r">
              <a:defRPr sz="1300"/>
            </a:lvl1pPr>
          </a:lstStyle>
          <a:p>
            <a:fld id="{D8ED3FA0-0B72-49F1-A5B6-1E8718C7DA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618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00" y="-182524"/>
            <a:ext cx="7070400" cy="1737351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t="32939" r="6812" b="50940"/>
          <a:stretch/>
        </p:blipFill>
        <p:spPr>
          <a:xfrm>
            <a:off x="0" y="6045199"/>
            <a:ext cx="9131300" cy="812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6069"/>
            <a:ext cx="7772400" cy="2442425"/>
          </a:xfrm>
        </p:spPr>
        <p:txBody>
          <a:bodyPr anchor="b"/>
          <a:lstStyle>
            <a:lvl1pPr algn="ctr">
              <a:defRPr sz="6000">
                <a:solidFill>
                  <a:srgbClr val="3E3E3E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45000"/>
            <a:ext cx="6858000" cy="1057716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5C5C5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C4CA-1731-4E4F-B429-E050A637DAB0}" type="datetimeFigureOut">
              <a:rPr lang="fi-FI" smtClean="0"/>
              <a:t>8.9.2020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0550" y="6356351"/>
            <a:ext cx="4191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9C4BA64-68D1-436C-975B-A92C8BB18EC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812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942" y="365126"/>
            <a:ext cx="6713407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C4CA-1731-4E4F-B429-E050A637DAB0}" type="datetimeFigureOut">
              <a:rPr lang="fi-FI" smtClean="0"/>
              <a:t>8.9.2020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500" y="6356351"/>
            <a:ext cx="456748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9C4BA64-68D1-436C-975B-A92C8BB18EC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43" y="347463"/>
            <a:ext cx="1627200" cy="789117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t="32939" r="6812" b="51192"/>
          <a:stretch/>
        </p:blipFill>
        <p:spPr>
          <a:xfrm>
            <a:off x="0" y="6045199"/>
            <a:ext cx="9131300" cy="80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1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C4CA-1731-4E4F-B429-E050A637DAB0}" type="datetimeFigureOut">
              <a:rPr lang="fi-FI" smtClean="0"/>
              <a:t>8.9.2020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500" y="6356351"/>
            <a:ext cx="456748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9C4BA64-68D1-436C-975B-A92C8BB18EC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68" y="365125"/>
            <a:ext cx="1627200" cy="789117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t="32939" r="6812" b="51192"/>
          <a:stretch/>
        </p:blipFill>
        <p:spPr>
          <a:xfrm>
            <a:off x="0" y="6045199"/>
            <a:ext cx="9131300" cy="80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39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43" y="347463"/>
            <a:ext cx="1627200" cy="789117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t="32939" r="6812" b="51192"/>
          <a:stretch/>
        </p:blipFill>
        <p:spPr>
          <a:xfrm>
            <a:off x="0" y="6045199"/>
            <a:ext cx="9131300" cy="800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943" y="264537"/>
            <a:ext cx="5691057" cy="996996"/>
          </a:xfrm>
        </p:spPr>
        <p:txBody>
          <a:bodyPr/>
          <a:lstStyle>
            <a:lvl1pPr algn="ctr">
              <a:defRPr>
                <a:solidFill>
                  <a:srgbClr val="3E3E3E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6" y="1490133"/>
            <a:ext cx="7795683" cy="3954992"/>
          </a:xfrm>
        </p:spPr>
        <p:txBody>
          <a:bodyPr/>
          <a:lstStyle>
            <a:lvl1pPr>
              <a:defRPr>
                <a:solidFill>
                  <a:srgbClr val="3E3E3E"/>
                </a:solidFill>
              </a:defRPr>
            </a:lvl1pPr>
            <a:lvl2pPr>
              <a:defRPr>
                <a:solidFill>
                  <a:srgbClr val="3E3E3E"/>
                </a:solidFill>
              </a:defRPr>
            </a:lvl2pPr>
            <a:lvl3pPr>
              <a:defRPr>
                <a:solidFill>
                  <a:srgbClr val="3E3E3E"/>
                </a:solidFill>
              </a:defRPr>
            </a:lvl3pPr>
            <a:lvl4pPr>
              <a:defRPr>
                <a:solidFill>
                  <a:srgbClr val="3E3E3E"/>
                </a:solidFill>
              </a:defRPr>
            </a:lvl4pPr>
            <a:lvl5pPr>
              <a:defRPr>
                <a:solidFill>
                  <a:srgbClr val="3E3E3E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C4CA-1731-4E4F-B429-E050A637DAB0}" type="datetimeFigureOut">
              <a:rPr lang="fi-FI" smtClean="0"/>
              <a:t>8.9.2020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500" y="6356351"/>
            <a:ext cx="456748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9C4BA64-68D1-436C-975B-A92C8BB18EC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997909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t="32939" r="6812" b="51192"/>
          <a:stretch/>
        </p:blipFill>
        <p:spPr>
          <a:xfrm>
            <a:off x="0" y="6045199"/>
            <a:ext cx="9131300" cy="8001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C4CA-1731-4E4F-B429-E050A637DAB0}" type="datetimeFigureOut">
              <a:rPr lang="fi-FI" smtClean="0"/>
              <a:t>8.9.2020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43" y="347463"/>
            <a:ext cx="1627200" cy="789117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500" y="6356351"/>
            <a:ext cx="456748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9C4BA64-68D1-436C-975B-A92C8BB18EC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711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6580"/>
            <a:ext cx="7886700" cy="554109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C4CA-1731-4E4F-B429-E050A637DAB0}" type="datetimeFigureOut">
              <a:rPr lang="fi-FI" smtClean="0"/>
              <a:t>8.9.2020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500" y="6356351"/>
            <a:ext cx="456748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9C4BA64-68D1-436C-975B-A92C8BB18EC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43" y="347463"/>
            <a:ext cx="1627200" cy="789117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t="32939" r="6812" b="51192"/>
          <a:stretch/>
        </p:blipFill>
        <p:spPr>
          <a:xfrm>
            <a:off x="0" y="6045199"/>
            <a:ext cx="9131300" cy="80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1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36580"/>
            <a:ext cx="7886700" cy="554109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C4CA-1731-4E4F-B429-E050A637DAB0}" type="datetimeFigureOut">
              <a:rPr lang="fi-FI" smtClean="0"/>
              <a:t>8.9.2020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500" y="6356351"/>
            <a:ext cx="456748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9C4BA64-68D1-436C-975B-A92C8BB18EC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43" y="347463"/>
            <a:ext cx="1627200" cy="789117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t="32939" r="6812" b="51192"/>
          <a:stretch/>
        </p:blipFill>
        <p:spPr>
          <a:xfrm>
            <a:off x="0" y="6045199"/>
            <a:ext cx="9131300" cy="80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22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C4CA-1731-4E4F-B429-E050A637DAB0}" type="datetimeFigureOut">
              <a:rPr lang="fi-FI" smtClean="0"/>
              <a:t>8.9.2020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500" y="6356351"/>
            <a:ext cx="456748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9C4BA64-68D1-436C-975B-A92C8BB18EC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43" y="347463"/>
            <a:ext cx="1627200" cy="78911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t="32939" r="6812" b="51192"/>
          <a:stretch/>
        </p:blipFill>
        <p:spPr>
          <a:xfrm>
            <a:off x="0" y="6045199"/>
            <a:ext cx="9131300" cy="80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4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C4CA-1731-4E4F-B429-E050A637DAB0}" type="datetimeFigureOut">
              <a:rPr lang="fi-FI" smtClean="0"/>
              <a:t>8.9.2020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500" y="6356351"/>
            <a:ext cx="456748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9C4BA64-68D1-436C-975B-A92C8BB18EC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43" y="347463"/>
            <a:ext cx="1627200" cy="789117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t="32939" r="6812" b="51192"/>
          <a:stretch/>
        </p:blipFill>
        <p:spPr>
          <a:xfrm>
            <a:off x="0" y="6045199"/>
            <a:ext cx="9131300" cy="80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7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36580"/>
            <a:ext cx="2949178" cy="920820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C4CA-1731-4E4F-B429-E050A637DAB0}" type="datetimeFigureOut">
              <a:rPr lang="fi-FI" smtClean="0"/>
              <a:t>8.9.2020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500" y="6356351"/>
            <a:ext cx="456748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9C4BA64-68D1-436C-975B-A92C8BB18EC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43" y="347463"/>
            <a:ext cx="1627200" cy="789117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t="32939" r="6812" b="51192"/>
          <a:stretch/>
        </p:blipFill>
        <p:spPr>
          <a:xfrm>
            <a:off x="0" y="6045199"/>
            <a:ext cx="9131300" cy="80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91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36580"/>
            <a:ext cx="2949178" cy="920820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C4CA-1731-4E4F-B429-E050A637DAB0}" type="datetimeFigureOut">
              <a:rPr lang="fi-FI" smtClean="0"/>
              <a:t>8.9.2020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1500" y="6356351"/>
            <a:ext cx="456748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9C4BA64-68D1-436C-975B-A92C8BB18EC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43" y="347463"/>
            <a:ext cx="1627200" cy="789117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t="32939" r="6812" b="51192"/>
          <a:stretch/>
        </p:blipFill>
        <p:spPr>
          <a:xfrm>
            <a:off x="0" y="6045199"/>
            <a:ext cx="9131300" cy="80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15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t="32939" r="6812" b="51192"/>
          <a:stretch/>
        </p:blipFill>
        <p:spPr>
          <a:xfrm>
            <a:off x="0" y="6045199"/>
            <a:ext cx="9131300" cy="8001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6580"/>
            <a:ext cx="7886700" cy="554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8C4CA-1731-4E4F-B429-E050A637DAB0}" type="datetimeFigureOut">
              <a:rPr lang="fi-FI" smtClean="0"/>
              <a:t>8.9.2020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43" y="347463"/>
            <a:ext cx="1627200" cy="789117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1"/>
            <a:ext cx="456748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29C4BA64-68D1-436C-975B-A92C8BB18EC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390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inlex.fi/fi/laki/ajantasa/2015/2015052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julkaisut.valtioneuvosto.fi/handle/10024/7472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luuri.fi/fi/pelaajalle/uusi-restart-ohjelma-on-digipelaajan-tukena-muutoksessa" TargetMode="External"/><Relationship Id="rId2" Type="http://schemas.openxmlformats.org/officeDocument/2006/relationships/hyperlink" Target="https://paihdelinkki.f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1392" y="2175210"/>
            <a:ext cx="7772400" cy="1844124"/>
          </a:xfrm>
        </p:spPr>
        <p:txBody>
          <a:bodyPr>
            <a:normAutofit/>
          </a:bodyPr>
          <a:lstStyle/>
          <a:p>
            <a:r>
              <a:rPr lang="fi-FI" sz="4800" dirty="0">
                <a:solidFill>
                  <a:schemeClr val="tx1"/>
                </a:solidFill>
              </a:rPr>
              <a:t>Ehkäisevän päihdetyön toimintaohjelma</a:t>
            </a:r>
          </a:p>
        </p:txBody>
      </p:sp>
    </p:spTree>
    <p:extLst>
      <p:ext uri="{BB962C8B-B14F-4D97-AF65-F5344CB8AC3E}">
        <p14:creationId xmlns:p14="http://schemas.microsoft.com/office/powerpoint/2010/main" val="2019487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D24715-8181-4875-BAF5-28BD1179A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978" y="436099"/>
            <a:ext cx="5691057" cy="1200635"/>
          </a:xfrm>
        </p:spPr>
        <p:txBody>
          <a:bodyPr>
            <a:normAutofit fontScale="90000"/>
          </a:bodyPr>
          <a:lstStyle/>
          <a:p>
            <a:r>
              <a:rPr lang="fi-FI" dirty="0"/>
              <a:t>Kiitos kaikille </a:t>
            </a:r>
            <a:r>
              <a:rPr lang="fi-FI" dirty="0">
                <a:sym typeface="Wingdings" panose="05000000000000000000" pitchFamily="2" charset="2"/>
              </a:rPr>
              <a:t></a:t>
            </a:r>
            <a:br>
              <a:rPr lang="fi-FI" dirty="0">
                <a:sym typeface="Wingdings" panose="05000000000000000000" pitchFamily="2" charset="2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F349B2-69DF-4ED4-BDF3-45D08B7DF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Tulen olemaan teihin yhteydessä </a:t>
            </a:r>
            <a:r>
              <a:rPr lang="fi-FI" dirty="0" err="1">
                <a:sym typeface="Wingdings" panose="05000000000000000000" pitchFamily="2" charset="2"/>
              </a:rPr>
              <a:t>ETP:n</a:t>
            </a:r>
            <a:r>
              <a:rPr lang="fi-FI" dirty="0">
                <a:sym typeface="Wingdings" panose="05000000000000000000" pitchFamily="2" charset="2"/>
              </a:rPr>
              <a:t> merkeissä yhdessä ja erikseen.</a:t>
            </a: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Materiaalia saa jakaa eteenpäin.</a:t>
            </a:r>
          </a:p>
          <a:p>
            <a:pPr marL="0" indent="0">
              <a:buNone/>
            </a:pP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29638F7-D22E-446C-AD52-2EB338C1D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BA64-68D1-436C-975B-A92C8BB18EC0}" type="slidenum">
              <a:rPr lang="fi-FI" smtClean="0"/>
              <a:pPr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2545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8000" y="1181686"/>
            <a:ext cx="8229600" cy="5174665"/>
          </a:xfrm>
        </p:spPr>
        <p:txBody>
          <a:bodyPr>
            <a:normAutofit lnSpcReduction="10000"/>
          </a:bodyPr>
          <a:lstStyle/>
          <a:p>
            <a:r>
              <a:rPr lang="fi-FI" dirty="0"/>
              <a:t>Laki ehkäisevän päihdetyön järjestämisestä </a:t>
            </a:r>
            <a:r>
              <a:rPr lang="fi-FI" dirty="0">
                <a:hlinkClick r:id="rId2"/>
              </a:rPr>
              <a:t>(523/2015) </a:t>
            </a:r>
            <a:r>
              <a:rPr lang="fi-FI" dirty="0"/>
              <a:t>tuli voimaan 1.12.2015. </a:t>
            </a:r>
          </a:p>
          <a:p>
            <a:r>
              <a:rPr lang="fi-FI" dirty="0"/>
              <a:t>Sosiaali- ja terveysministeriö </a:t>
            </a:r>
            <a:r>
              <a:rPr lang="fi-FI" b="1" dirty="0"/>
              <a:t>johtaa</a:t>
            </a:r>
            <a:r>
              <a:rPr lang="fi-FI" dirty="0"/>
              <a:t> ja Terveyden ja hyvinvoinnin laitos </a:t>
            </a:r>
            <a:r>
              <a:rPr lang="fi-FI" b="1" dirty="0"/>
              <a:t>kehittää ja ohjaa</a:t>
            </a:r>
            <a:r>
              <a:rPr lang="fi-FI" dirty="0"/>
              <a:t> ehkäisevää päihdetyötä koko maassa yhteistyössä muiden viranomaisten kanssa.</a:t>
            </a:r>
          </a:p>
          <a:p>
            <a:r>
              <a:rPr lang="fi-FI" dirty="0"/>
              <a:t>Aluehallintovirastot </a:t>
            </a:r>
            <a:r>
              <a:rPr lang="fi-FI" b="1" dirty="0"/>
              <a:t>tukevat</a:t>
            </a:r>
            <a:r>
              <a:rPr lang="fi-FI" dirty="0"/>
              <a:t> toimialueensa kuntia ehkäisevän päihdetyön toteuttamisessa ja kehittämisessä</a:t>
            </a:r>
          </a:p>
          <a:p>
            <a:r>
              <a:rPr lang="fi-FI" dirty="0"/>
              <a:t>Lain mukaan kunnilla on velvollisuus </a:t>
            </a:r>
            <a:r>
              <a:rPr lang="fi-FI" b="1" dirty="0"/>
              <a:t>tuottaa</a:t>
            </a:r>
            <a:r>
              <a:rPr lang="fi-FI" dirty="0"/>
              <a:t> rakenteet, jotka mahdollistavat ehkäisevän päihdetyön tekemisen</a:t>
            </a:r>
          </a:p>
          <a:p>
            <a:r>
              <a:rPr lang="fi-FI" dirty="0"/>
              <a:t>          kunnan oma EPT-toimintaohjelma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BA64-68D1-436C-975B-A92C8BB18EC0}" type="slidenum">
              <a:rPr lang="fi-FI" smtClean="0"/>
              <a:t>2</a:t>
            </a:fld>
            <a:endParaRPr lang="fi-FI" dirty="0"/>
          </a:p>
        </p:txBody>
      </p:sp>
      <p:sp>
        <p:nvSpPr>
          <p:cNvPr id="2" name="Nuoli: Oikea 1">
            <a:extLst>
              <a:ext uri="{FF2B5EF4-FFF2-40B4-BE49-F238E27FC236}">
                <a16:creationId xmlns:a16="http://schemas.microsoft.com/office/drawing/2014/main" id="{1ACFF9EF-0901-4008-98C6-F63E1467C988}"/>
              </a:ext>
            </a:extLst>
          </p:cNvPr>
          <p:cNvSpPr/>
          <p:nvPr/>
        </p:nvSpPr>
        <p:spPr>
          <a:xfrm>
            <a:off x="620542" y="5809956"/>
            <a:ext cx="856566" cy="3509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77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95E418-FAB0-46BC-BCCC-2A0B5560B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752" y="1083212"/>
            <a:ext cx="8152496" cy="5273139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Sosiaali- ja terveysministeriö on laatinut toimintaohjelman, joka ohjaa kuntia tarkastelemaan ja kehittämään omaa toimintaansa </a:t>
            </a:r>
            <a:r>
              <a:rPr lang="fi-FI" dirty="0">
                <a:hlinkClick r:id="rId2"/>
              </a:rPr>
              <a:t>(Sosiaali- ja terveysministeriön julkaisuja 2015:19)</a:t>
            </a:r>
            <a:endParaRPr lang="fi-FI" dirty="0"/>
          </a:p>
          <a:p>
            <a:r>
              <a:rPr lang="fi-FI" dirty="0"/>
              <a:t>Lain mukaan </a:t>
            </a:r>
            <a:r>
              <a:rPr lang="fi-FI" dirty="0" err="1"/>
              <a:t>EPT:hön</a:t>
            </a:r>
            <a:r>
              <a:rPr lang="fi-FI" dirty="0"/>
              <a:t> kuuluu alkoholi-, tupakka-, huume- ja rahapelihaittojen ehkäisy. </a:t>
            </a:r>
          </a:p>
          <a:p>
            <a:r>
              <a:rPr lang="fi-FI" dirty="0"/>
              <a:t>EPT on osa hyvinvoinnin, terveyden ja turvallisuuden edistämistä. </a:t>
            </a:r>
          </a:p>
          <a:p>
            <a:r>
              <a:rPr lang="fi-FI" dirty="0"/>
              <a:t>Tavoitteena on ehkäistä ja vähentää päihteiden käytön aiheuttamia haittoja niin päihteiden käyttäjille, heidän läheisilleen kuin yhteiskunnallekin. </a:t>
            </a:r>
          </a:p>
          <a:p>
            <a:r>
              <a:rPr lang="fi-FI" dirty="0" err="1"/>
              <a:t>EPT:tä</a:t>
            </a:r>
            <a:r>
              <a:rPr lang="fi-FI" dirty="0"/>
              <a:t> tehdään muun muassa sosiaali- ja terveyspalveluissa, työpaikoilla, oppilaitoksissa sekä erilaisissa vapaa-ajan ympäristöissä. 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B8E8012-772E-4BA1-9680-C9461D14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BA64-68D1-436C-975B-A92C8BB18EC0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6681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6D4C87-665F-4515-88FC-7AFD94FBE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Siuntiossa </a:t>
            </a:r>
            <a:r>
              <a:rPr lang="fi-FI" dirty="0" err="1"/>
              <a:t>EPT:n</a:t>
            </a:r>
            <a:r>
              <a:rPr lang="fi-FI" dirty="0"/>
              <a:t> toimintaohjelman koordinointi on sivistysosaston alaista toimintaa =  </a:t>
            </a:r>
            <a:r>
              <a:rPr lang="fi-FI" dirty="0" err="1"/>
              <a:t>hyvinvointikoordinaattori</a:t>
            </a:r>
            <a:r>
              <a:rPr lang="fi-FI" dirty="0"/>
              <a:t> sivistystoimenjohtajan tuella</a:t>
            </a:r>
          </a:p>
          <a:p>
            <a:r>
              <a:rPr lang="fi-FI" dirty="0"/>
              <a:t>Ohjausryhmänä toimii SIPE-ryhmä (sivistyksen ja perusturvan yhteistyöryhmä)</a:t>
            </a:r>
          </a:p>
          <a:p>
            <a:r>
              <a:rPr lang="fi-FI" dirty="0" err="1"/>
              <a:t>EPT:n</a:t>
            </a:r>
            <a:r>
              <a:rPr lang="fi-FI" dirty="0"/>
              <a:t> laaja-alaisuus vaatii yhteistyötä</a:t>
            </a:r>
          </a:p>
          <a:p>
            <a:r>
              <a:rPr lang="fi-FI" dirty="0"/>
              <a:t>          </a:t>
            </a:r>
            <a:r>
              <a:rPr lang="fi-FI" dirty="0" err="1"/>
              <a:t>EPT:n</a:t>
            </a:r>
            <a:r>
              <a:rPr lang="fi-FI" dirty="0"/>
              <a:t> ydinryhmä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E4672F7-0E89-4108-BD31-7FFEC8858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BA64-68D1-436C-975B-A92C8BB18EC0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5" name="Nuoli: Oikea 4">
            <a:extLst>
              <a:ext uri="{FF2B5EF4-FFF2-40B4-BE49-F238E27FC236}">
                <a16:creationId xmlns:a16="http://schemas.microsoft.com/office/drawing/2014/main" id="{00A629CF-866F-4741-AA43-5EDFF77B41FE}"/>
              </a:ext>
            </a:extLst>
          </p:cNvPr>
          <p:cNvSpPr/>
          <p:nvPr/>
        </p:nvSpPr>
        <p:spPr>
          <a:xfrm>
            <a:off x="719666" y="4628271"/>
            <a:ext cx="886264" cy="3720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727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F420D0-251F-41A4-9A43-E4A9043D7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248" y="1139482"/>
            <a:ext cx="8215533" cy="506437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i-FI" dirty="0"/>
              <a:t>Kouluterveydenhoitaja Anniina Pietilä</a:t>
            </a:r>
          </a:p>
          <a:p>
            <a:pPr lvl="0"/>
            <a:r>
              <a:rPr lang="fi-FI" dirty="0"/>
              <a:t>Molemmilta kouluilta nimetty opettaja</a:t>
            </a:r>
          </a:p>
          <a:p>
            <a:pPr lvl="1"/>
            <a:r>
              <a:rPr lang="fi-FI" dirty="0"/>
              <a:t>rehtorit Pauliina </a:t>
            </a:r>
            <a:r>
              <a:rPr lang="fi-FI" dirty="0" err="1"/>
              <a:t>Smolander</a:t>
            </a:r>
            <a:r>
              <a:rPr lang="fi-FI" dirty="0"/>
              <a:t> ja Katarina </a:t>
            </a:r>
            <a:r>
              <a:rPr lang="fi-FI" dirty="0" err="1"/>
              <a:t>Lodenius</a:t>
            </a:r>
            <a:endParaRPr lang="fi-FI" dirty="0"/>
          </a:p>
          <a:p>
            <a:pPr lvl="0"/>
            <a:r>
              <a:rPr lang="fi-FI" dirty="0"/>
              <a:t>Nuorisotyöntekijä Jonas </a:t>
            </a:r>
            <a:r>
              <a:rPr lang="fi-FI" dirty="0" err="1"/>
              <a:t>Ehrsten</a:t>
            </a:r>
            <a:endParaRPr lang="fi-FI" dirty="0"/>
          </a:p>
          <a:p>
            <a:pPr lvl="0"/>
            <a:r>
              <a:rPr lang="fi-FI" dirty="0"/>
              <a:t>Sosiaaliohjaaja </a:t>
            </a:r>
            <a:r>
              <a:rPr lang="fi-FI" dirty="0" err="1"/>
              <a:t>Hanni</a:t>
            </a:r>
            <a:r>
              <a:rPr lang="fi-FI" dirty="0"/>
              <a:t> </a:t>
            </a:r>
            <a:r>
              <a:rPr lang="fi-FI" dirty="0" err="1"/>
              <a:t>Tamberg</a:t>
            </a:r>
            <a:endParaRPr lang="fi-FI" dirty="0"/>
          </a:p>
          <a:p>
            <a:pPr lvl="0"/>
            <a:r>
              <a:rPr lang="fi-FI" dirty="0"/>
              <a:t>Psykiatrinen sairaanhoitaja Helena Auvinen</a:t>
            </a:r>
          </a:p>
          <a:p>
            <a:pPr lvl="0"/>
            <a:r>
              <a:rPr lang="fi-FI" dirty="0"/>
              <a:t>Neuvola Helena </a:t>
            </a:r>
            <a:r>
              <a:rPr lang="fi-FI" dirty="0" err="1"/>
              <a:t>Shuani</a:t>
            </a:r>
            <a:endParaRPr lang="fi-FI" dirty="0"/>
          </a:p>
          <a:p>
            <a:r>
              <a:rPr lang="fi-FI" dirty="0"/>
              <a:t>Perhetyön yksikkö Christine </a:t>
            </a:r>
            <a:r>
              <a:rPr lang="fi-FI" dirty="0" err="1"/>
              <a:t>Miiros</a:t>
            </a:r>
            <a:endParaRPr lang="fi-FI" dirty="0"/>
          </a:p>
          <a:p>
            <a:r>
              <a:rPr lang="fi-FI" dirty="0"/>
              <a:t>Terveyskeskukselta lääkäri Tomas </a:t>
            </a:r>
            <a:r>
              <a:rPr lang="fi-FI" dirty="0" err="1"/>
              <a:t>Storsjö</a:t>
            </a:r>
            <a:r>
              <a:rPr lang="fi-FI" dirty="0"/>
              <a:t> / sairaanhoitaja?</a:t>
            </a:r>
          </a:p>
          <a:p>
            <a:r>
              <a:rPr lang="fi-FI" dirty="0"/>
              <a:t>Kunnan oma henkilöstöosasto Sanna </a:t>
            </a:r>
            <a:r>
              <a:rPr lang="fi-FI" dirty="0" err="1"/>
              <a:t>Norra</a:t>
            </a:r>
            <a:endParaRPr lang="fi-FI" dirty="0"/>
          </a:p>
          <a:p>
            <a:r>
              <a:rPr lang="fi-FI" dirty="0"/>
              <a:t>Omaishoitajat Mervi Lahtinen</a:t>
            </a:r>
          </a:p>
          <a:p>
            <a:r>
              <a:rPr lang="fi-FI" dirty="0"/>
              <a:t>Kotihoito Emmi Salminen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75A48EE-068B-4FE2-BEB4-C1FC997F0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BA64-68D1-436C-975B-A92C8BB18EC0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0620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192AD6-EAE8-4F8A-B473-EBB066690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6" y="1266092"/>
            <a:ext cx="8127742" cy="4698610"/>
          </a:xfrm>
        </p:spPr>
        <p:txBody>
          <a:bodyPr>
            <a:normAutofit/>
          </a:bodyPr>
          <a:lstStyle/>
          <a:p>
            <a:r>
              <a:rPr lang="fi-FI" dirty="0"/>
              <a:t>Aluksi on tarkoitus kartoittaa kunnan omissa palveluissa jo tehtävä EPT ja tunnistaa kehityskohteet erityisesti toiminnan yhtenäisyyden ja yhteistyön osalta.</a:t>
            </a:r>
          </a:p>
          <a:p>
            <a:r>
              <a:rPr lang="fi-FI" dirty="0"/>
              <a:t>Ostettavat päihdepalvelut</a:t>
            </a:r>
          </a:p>
          <a:p>
            <a:r>
              <a:rPr lang="fi-FI" dirty="0"/>
              <a:t>Vanhus- ja vammaisneuvosto sekä nuorisovaltuusto</a:t>
            </a:r>
          </a:p>
          <a:p>
            <a:r>
              <a:rPr lang="fi-FI" dirty="0"/>
              <a:t>Kunnan yhdistykset ja yritykset, seurakunnat</a:t>
            </a:r>
          </a:p>
          <a:p>
            <a:r>
              <a:rPr lang="fi-FI" dirty="0"/>
              <a:t>Viranomaiset</a:t>
            </a:r>
          </a:p>
          <a:p>
            <a:r>
              <a:rPr lang="fi-FI" dirty="0"/>
              <a:t>Kuntalaisten osallistaminen tärkeää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6F34775-376C-4C64-AC16-FB3FEFE28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BA64-68D1-436C-975B-A92C8BB18EC0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6501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29155D-7F6D-4A58-A2F0-F7476E662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619" y="439110"/>
            <a:ext cx="5691057" cy="996996"/>
          </a:xfrm>
        </p:spPr>
        <p:txBody>
          <a:bodyPr>
            <a:normAutofit/>
          </a:bodyPr>
          <a:lstStyle/>
          <a:p>
            <a:r>
              <a:rPr lang="fi-FI" sz="3200" dirty="0" err="1"/>
              <a:t>STM:n</a:t>
            </a:r>
            <a:r>
              <a:rPr lang="fi-FI" sz="3200" dirty="0"/>
              <a:t> EPT-toimintaohjelmassa kuusi painopistealuetta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F592B1-712B-4752-9F90-8EC858048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6" y="1743350"/>
            <a:ext cx="8177724" cy="430575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/>
              <a:t>Rakenteet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Tutkittuun tietoon perustuva viestintä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Riskikäyttö ja haitat tunnistetaan, tukea tarjotaan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Suunnitelmallinen ja yhteistyöhön perustuva paikallinen EPT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Haittojen ehkäisy eri ikäryhmien arkiympäristöissä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Ammattilaisten riittävä osaaminen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F9A5E14-F87B-449B-9720-DB6C89482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BA64-68D1-436C-975B-A92C8BB18EC0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0601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4E02D3-BE5B-403E-9161-E19FAC2D8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384" y="363010"/>
            <a:ext cx="6315116" cy="748337"/>
          </a:xfrm>
        </p:spPr>
        <p:txBody>
          <a:bodyPr>
            <a:noAutofit/>
          </a:bodyPr>
          <a:lstStyle/>
          <a:p>
            <a:r>
              <a:rPr lang="fi-FI" sz="2800" dirty="0"/>
              <a:t>Ajatuksia, ehdotuksia etenemisestä 1/2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82B9FB-3DBF-4DE4-866C-F3B54DED0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308295"/>
            <a:ext cx="8282488" cy="5048056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EPT-toimintaohjelman laatimisen osana myös kunnan henkilöstön päihdeohjelma on hyvä päivittää.</a:t>
            </a:r>
          </a:p>
          <a:p>
            <a:r>
              <a:rPr lang="fi-FI" dirty="0"/>
              <a:t>Siuntio ostaa päihdepalveluita naapurikunnista. Näistä </a:t>
            </a:r>
            <a:r>
              <a:rPr lang="fi-FI" dirty="0" err="1"/>
              <a:t>ostopalveluista</a:t>
            </a:r>
            <a:r>
              <a:rPr lang="fi-FI" dirty="0"/>
              <a:t> on tärkeää saada aina ajantasainen tieto, varsinkin kun palveluntuottaja tai palvelumuoto vaihtuvat.</a:t>
            </a:r>
          </a:p>
          <a:p>
            <a:r>
              <a:rPr lang="fi-FI" dirty="0"/>
              <a:t>Ammattiryhmänä koulunkäyntiavustajat tarvitsisivat koulutusta huumeiden käytön varhaisesta tunnistamisesta. Heille sopivia koulutusajankohtia olisivat koulujen loma-ajat.</a:t>
            </a:r>
          </a:p>
          <a:p>
            <a:r>
              <a:rPr lang="fi-FI" dirty="0"/>
              <a:t>Oppilaiden vanhemmille olisi tärkeää jakaa säännöllisesti faktatietoa huumeista ja käytön tunnistamisesta. Yleisesti tuntuu, että asenne varsinkin mietoja huumeita kohtaan on muuttunut sallivammaksi.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2007C8F-7A67-4B86-8130-55D6C8A9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BA64-68D1-436C-975B-A92C8BB18EC0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4394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E1D238-6A50-4768-8FA0-AAED3DAE9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943" y="264537"/>
            <a:ext cx="6389557" cy="996996"/>
          </a:xfrm>
        </p:spPr>
        <p:txBody>
          <a:bodyPr>
            <a:normAutofit/>
          </a:bodyPr>
          <a:lstStyle/>
          <a:p>
            <a:r>
              <a:rPr lang="fi-FI" sz="2800" dirty="0"/>
              <a:t>Ajatuksia, ehdotuksia etenemisestä 2/2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C2F490-FF11-4C6F-B406-9BDBB4F7F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6" y="1261533"/>
            <a:ext cx="8510954" cy="5094818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Päihteet eivät merkittävästi näy Siuntion nuorisopalveluissa. Toiminta on päihteetöntä, minkä toimintaan osallistuvat nuoret hyvin tietävät. Tuntuma on, että alkoholin ja tupakan käyttö ovat </a:t>
            </a:r>
            <a:r>
              <a:rPr lang="fi-FI" dirty="0" err="1"/>
              <a:t>jnkv</a:t>
            </a:r>
            <a:r>
              <a:rPr lang="fi-FI" dirty="0"/>
              <a:t> vähentyneet, nuuskan käyttö lisääntynyt. Olisi mielenkiintoista kerätä tietoa siitä, mistä nuoret hankkivat päihteitä.</a:t>
            </a:r>
          </a:p>
          <a:p>
            <a:r>
              <a:rPr lang="fi-FI" dirty="0"/>
              <a:t>Perhetyössä päihteidenkäyttö ei näy merkittävästi. Hoitoonohjaukseen on hyviä kontakteja ja työkaluja.</a:t>
            </a:r>
          </a:p>
          <a:p>
            <a:r>
              <a:rPr lang="fi-FI" dirty="0"/>
              <a:t>Tilastona kiinnostaa, miten / paljonko Siuntiossa päihdepalveluihin ohjataan / paljonko käytetään.</a:t>
            </a:r>
          </a:p>
          <a:p>
            <a:r>
              <a:rPr lang="fi-FI" dirty="0"/>
              <a:t>Palaverissa jaettuja linkkejä:</a:t>
            </a:r>
          </a:p>
          <a:p>
            <a:pPr marL="0" indent="0">
              <a:buNone/>
            </a:pPr>
            <a:r>
              <a:rPr lang="fi-FI" dirty="0">
                <a:hlinkClick r:id="rId2" tooltip="https://paihdelinkki.fi/"/>
              </a:rPr>
              <a:t>https://paihdelinkki.fi/</a:t>
            </a:r>
            <a:r>
              <a:rPr lang="fi-FI" dirty="0"/>
              <a:t>  Sivustolta löytyy kattavasti tietoa eri päihteistä ja mm. oma apuosio.  </a:t>
            </a:r>
          </a:p>
          <a:p>
            <a:pPr marL="0" indent="0">
              <a:buNone/>
            </a:pPr>
            <a:r>
              <a:rPr lang="fi-FI" dirty="0">
                <a:hlinkClick r:id="rId3" tooltip="https://www.peluuri.fi/fi/pelaajalle/uusi-restart-ohjelma-on-digipelaajan-tukena-muutoksessa"/>
              </a:rPr>
              <a:t>https://www.peluuri.fi/fi/pelaajalle/uusi-restart-ohjelma-on-digipelaajan-tukena-muutoksessa</a:t>
            </a:r>
            <a:r>
              <a:rPr lang="fi-FI" dirty="0"/>
              <a:t> Löytyy infoa pelaamisesta.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CD01F5A-617E-422D-A2C1-AE7AA4987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4BA64-68D1-436C-975B-A92C8BB18EC0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1593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</TotalTime>
  <Words>523</Words>
  <Application>Microsoft Office PowerPoint</Application>
  <PresentationFormat>Näytössä katseltava diaesitys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Office-teema</vt:lpstr>
      <vt:lpstr>Ehkäisevän päihdetyön toimintaohjelma</vt:lpstr>
      <vt:lpstr>PowerPoint-esitys</vt:lpstr>
      <vt:lpstr>PowerPoint-esitys</vt:lpstr>
      <vt:lpstr>PowerPoint-esitys</vt:lpstr>
      <vt:lpstr>PowerPoint-esitys</vt:lpstr>
      <vt:lpstr>PowerPoint-esitys</vt:lpstr>
      <vt:lpstr>STM:n EPT-toimintaohjelmassa kuusi painopistealuetta</vt:lpstr>
      <vt:lpstr>Ajatuksia, ehdotuksia etenemisestä 1/2</vt:lpstr>
      <vt:lpstr>Ajatuksia, ehdotuksia etenemisestä 2/2</vt:lpstr>
      <vt:lpstr>Kiitos kaikille 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a-p.rontynen</dc:creator>
  <cp:lastModifiedBy>Paula Kivekäs</cp:lastModifiedBy>
  <cp:revision>50</cp:revision>
  <cp:lastPrinted>2018-01-22T11:12:46Z</cp:lastPrinted>
  <dcterms:created xsi:type="dcterms:W3CDTF">2014-04-28T07:48:22Z</dcterms:created>
  <dcterms:modified xsi:type="dcterms:W3CDTF">2020-09-08T12:12:46Z</dcterms:modified>
</cp:coreProperties>
</file>